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3" r:id="rId1"/>
  </p:sldMasterIdLst>
  <p:sldIdLst>
    <p:sldId id="268" r:id="rId2"/>
    <p:sldId id="258" r:id="rId3"/>
    <p:sldId id="259" r:id="rId4"/>
    <p:sldId id="264" r:id="rId5"/>
    <p:sldId id="261" r:id="rId6"/>
    <p:sldId id="262" r:id="rId7"/>
    <p:sldId id="266" r:id="rId8"/>
    <p:sldId id="269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54" autoAdjust="0"/>
    <p:restoredTop sz="94807" autoAdjust="0"/>
  </p:normalViewPr>
  <p:slideViewPr>
    <p:cSldViewPr>
      <p:cViewPr varScale="1">
        <p:scale>
          <a:sx n="165" d="100"/>
          <a:sy n="165" d="100"/>
        </p:scale>
        <p:origin x="1072" y="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694"/>
            <a:ext cx="9146380" cy="5144194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3" y="1297802"/>
            <a:ext cx="5648623" cy="903230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8" y="1853194"/>
            <a:ext cx="6511131" cy="246944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AF5E-AF85-42A2-A129-DBC8B1E69A35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E479-171A-4FE1-A809-FD342C66E5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350877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35087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AF5E-AF85-42A2-A129-DBC8B1E69A35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E479-171A-4FE1-A809-FD342C66E5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AF5E-AF85-42A2-A129-DBC8B1E69A35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E479-171A-4FE1-A809-FD342C66E5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694"/>
            <a:ext cx="9146380" cy="5144194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295053"/>
            <a:ext cx="5650992" cy="905632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1851228"/>
            <a:ext cx="6510528" cy="246888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822960"/>
            <a:ext cx="3200400" cy="27843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822960"/>
            <a:ext cx="3200400" cy="27843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AF5E-AF85-42A2-A129-DBC8B1E69A35}" type="datetimeFigureOut">
              <a:rPr lang="en-US" smtClean="0"/>
              <a:t>10/6/22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E479-171A-4FE1-A809-FD342C66E5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822960"/>
            <a:ext cx="3200400" cy="41148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276386"/>
            <a:ext cx="3200400" cy="23317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822960"/>
            <a:ext cx="3200400" cy="41148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276386"/>
            <a:ext cx="3200400" cy="23317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AF5E-AF85-42A2-A129-DBC8B1E69A35}" type="datetimeFigureOut">
              <a:rPr lang="en-US" smtClean="0"/>
              <a:t>10/6/22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E479-171A-4FE1-A809-FD342C66E5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AF5E-AF85-42A2-A129-DBC8B1E69A35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E479-171A-4FE1-A809-FD342C66E5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AF5E-AF85-42A2-A129-DBC8B1E69A35}" type="datetimeFigureOut">
              <a:rPr lang="en-US" smtClean="0"/>
              <a:t>10/6/22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E479-171A-4FE1-A809-FD342C66E5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1290639" y="-1290638"/>
            <a:ext cx="51435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182078"/>
            <a:ext cx="5212080" cy="817070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3" y="1964184"/>
            <a:ext cx="3807779" cy="2493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1690039"/>
            <a:ext cx="5794760" cy="467486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AF5E-AF85-42A2-A129-DBC8B1E69A35}" type="datetimeFigureOut">
              <a:rPr lang="en-US" smtClean="0"/>
              <a:t>10/6/22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6" y="0"/>
            <a:ext cx="7115175" cy="51435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3786187"/>
            <a:ext cx="3571875" cy="1357313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288126"/>
            <a:ext cx="5486400" cy="650583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80" y="1635397"/>
            <a:ext cx="6096545" cy="555498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AF5E-AF85-42A2-A129-DBC8B1E69A35}" type="datetimeFigureOut">
              <a:rPr lang="en-US" smtClean="0"/>
              <a:t>10/6/22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E479-171A-4FE1-A809-FD342C66E5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3787975"/>
            <a:ext cx="3574257" cy="1355526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3788469"/>
            <a:ext cx="9146380" cy="1355032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74320"/>
            <a:ext cx="7520940" cy="411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825471"/>
            <a:ext cx="7520940" cy="2684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4402836"/>
            <a:ext cx="2176272" cy="150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F7EAF5E-AF85-42A2-A129-DBC8B1E69A35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4713842"/>
            <a:ext cx="4724400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4628117"/>
            <a:ext cx="502920" cy="37719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A25E479-171A-4FE1-A809-FD342C66E5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591118">
            <a:off x="1947040" y="1807820"/>
            <a:ext cx="6511131" cy="453359"/>
          </a:xfrm>
        </p:spPr>
        <p:txBody>
          <a:bodyPr>
            <a:noAutofit/>
          </a:bodyPr>
          <a:lstStyle/>
          <a:p>
            <a:r>
              <a:rPr lang="en-US" sz="3600" dirty="0">
                <a:latin typeface="Montserrat" pitchFamily="2" charset="77"/>
                <a:ea typeface="Calibri" charset="0"/>
                <a:cs typeface="Calibri" charset="0"/>
              </a:rPr>
              <a:t>LEADERS</a:t>
            </a:r>
            <a:r>
              <a:rPr lang="en-US" sz="3600" dirty="0">
                <a:latin typeface="Calibri" charset="0"/>
                <a:ea typeface="Calibri" charset="0"/>
                <a:cs typeface="Calibri" charset="0"/>
              </a:rPr>
              <a:t>’ MEETING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717505-851D-1542-B604-9DBCBA59282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91896" y="444246"/>
            <a:ext cx="3691702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054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91728"/>
            <a:ext cx="8229600" cy="594122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Montserrat" pitchFamily="2" charset="77"/>
                <a:ea typeface="Calibri" charset="0"/>
                <a:cs typeface="Calibri" charset="0"/>
              </a:rPr>
              <a:t>For more information and details:</a:t>
            </a:r>
            <a:br>
              <a:rPr lang="en-US" sz="2400" b="1" dirty="0">
                <a:latin typeface="Montserrat" pitchFamily="2" charset="77"/>
                <a:ea typeface="Calibri" charset="0"/>
                <a:cs typeface="Calibri" charset="0"/>
              </a:rPr>
            </a:br>
            <a:endParaRPr lang="en-US" sz="2400" b="1" dirty="0">
              <a:latin typeface="Montserrat" pitchFamily="2" charset="77"/>
              <a:ea typeface="Calibri" charset="0"/>
              <a:cs typeface="Calibri" charset="0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746663" y="248217"/>
            <a:ext cx="3650672" cy="4724399"/>
          </a:xfrm>
          <a:ln>
            <a:noFill/>
          </a:ln>
          <a:effectLst>
            <a:outerShdw blurRad="50800" dist="38100" dir="30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152400" y="4418227"/>
            <a:ext cx="8839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ThereforeGo.com</a:t>
            </a:r>
            <a:endParaRPr lang="en-US" sz="3200" dirty="0">
              <a:latin typeface="Source Serif Pro" panose="02040603050405020204" pitchFamily="18" charset="0"/>
              <a:ea typeface="Source Serif Pro" panose="02040603050405020204" pitchFamily="18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332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0550"/>
            <a:ext cx="7520940" cy="411480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Montserrat" pitchFamily="2" charset="77"/>
                <a:ea typeface="Calibri" charset="0"/>
                <a:cs typeface="Calibri" charset="0"/>
              </a:rPr>
              <a:t>THEREFOREGO Mission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2667000"/>
          </a:xfrm>
        </p:spPr>
        <p:txBody>
          <a:bodyPr>
            <a:noAutofit/>
          </a:bodyPr>
          <a:lstStyle/>
          <a:p>
            <a:pPr marL="182880" indent="0" algn="ctr">
              <a:spcBef>
                <a:spcPts val="200"/>
              </a:spcBef>
              <a:buNone/>
            </a:pPr>
            <a:r>
              <a:rPr lang="en-US" sz="3200" b="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Helps churches challenge youth and emerging adults to commit their lives to Jesus Christ and  </a:t>
            </a:r>
          </a:p>
          <a:p>
            <a:pPr marL="182880" indent="0" algn="ctr">
              <a:spcBef>
                <a:spcPts val="200"/>
              </a:spcBef>
              <a:buNone/>
            </a:pPr>
            <a:r>
              <a:rPr lang="en-US" sz="3200" b="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transform this world for him.</a:t>
            </a:r>
          </a:p>
        </p:txBody>
      </p:sp>
    </p:spTree>
    <p:extLst>
      <p:ext uri="{BB962C8B-B14F-4D97-AF65-F5344CB8AC3E}">
        <p14:creationId xmlns:p14="http://schemas.microsoft.com/office/powerpoint/2010/main" val="2365570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8229600" cy="85725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Montserrat" pitchFamily="2" charset="77"/>
                <a:ea typeface="Calibri" charset="0"/>
                <a:cs typeface="Calibri" charset="0"/>
              </a:rPr>
              <a:t>Serve is structured to emphasize: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2667000"/>
          </a:xfrm>
        </p:spPr>
        <p:txBody>
          <a:bodyPr>
            <a:normAutofit/>
          </a:bodyPr>
          <a:lstStyle/>
          <a:p>
            <a:pPr marL="274320" lvl="0" indent="-457200">
              <a:spcBef>
                <a:spcPts val="200"/>
              </a:spcBef>
              <a:buFont typeface="Arial"/>
              <a:buChar char="•"/>
            </a:pPr>
            <a:r>
              <a:rPr lang="en-US" sz="2400" b="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Opportunities to worship</a:t>
            </a:r>
          </a:p>
          <a:p>
            <a:pPr marL="274320" indent="-457200">
              <a:spcBef>
                <a:spcPts val="200"/>
              </a:spcBef>
              <a:buFont typeface="Arial"/>
              <a:buChar char="•"/>
            </a:pPr>
            <a:r>
              <a:rPr lang="en-US" sz="2400" b="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Pursuing a deeper walk with God</a:t>
            </a:r>
          </a:p>
          <a:p>
            <a:pPr marL="274320" lvl="0" indent="-457200">
              <a:spcBef>
                <a:spcPts val="200"/>
              </a:spcBef>
              <a:buFont typeface="Arial"/>
              <a:buChar char="•"/>
            </a:pPr>
            <a:r>
              <a:rPr lang="en-US" sz="2400" b="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Revealing God-given strengths</a:t>
            </a:r>
          </a:p>
          <a:p>
            <a:pPr marL="274320" indent="-457200">
              <a:spcBef>
                <a:spcPts val="200"/>
              </a:spcBef>
              <a:buFont typeface="Arial"/>
              <a:buChar char="•"/>
            </a:pPr>
            <a:r>
              <a:rPr lang="en-US" sz="2400" b="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Opportunities to serve</a:t>
            </a:r>
          </a:p>
          <a:p>
            <a:pPr marL="274320" lvl="0" indent="-457200">
              <a:spcBef>
                <a:spcPts val="200"/>
              </a:spcBef>
              <a:buFont typeface="Arial"/>
              <a:buChar char="•"/>
            </a:pPr>
            <a:r>
              <a:rPr lang="en-US" sz="2400" b="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Showing a broken world in need</a:t>
            </a:r>
          </a:p>
          <a:p>
            <a:pPr marL="274320" lvl="0" indent="-457200">
              <a:spcBef>
                <a:spcPts val="200"/>
              </a:spcBef>
              <a:buFont typeface="Arial"/>
              <a:buChar char="•"/>
            </a:pPr>
            <a:r>
              <a:rPr lang="en-US" sz="2400" b="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Strengthening adult &amp; student relationships</a:t>
            </a:r>
          </a:p>
          <a:p>
            <a:endParaRPr lang="en-US" b="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941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1950"/>
            <a:ext cx="7520940" cy="411480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Montserrat" pitchFamily="2" charset="77"/>
                <a:ea typeface="Calibri" charset="0"/>
                <a:cs typeface="Calibri" charset="0"/>
              </a:rPr>
              <a:t>Restoring a Broken World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9863"/>
            <a:ext cx="7520940" cy="2684887"/>
          </a:xfrm>
        </p:spPr>
        <p:txBody>
          <a:bodyPr>
            <a:normAutofit/>
          </a:bodyPr>
          <a:lstStyle/>
          <a:p>
            <a:pPr marL="182880" indent="-457200">
              <a:spcBef>
                <a:spcPts val="200"/>
              </a:spcBef>
              <a:buFont typeface="Arial"/>
              <a:buChar char="•"/>
            </a:pPr>
            <a:r>
              <a:rPr lang="en-US" sz="2400" b="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Community Revitalization</a:t>
            </a:r>
          </a:p>
          <a:p>
            <a:pPr marL="182880" indent="-457200">
              <a:spcBef>
                <a:spcPts val="200"/>
              </a:spcBef>
              <a:buFont typeface="Arial"/>
              <a:buChar char="•"/>
            </a:pPr>
            <a:r>
              <a:rPr lang="en-US" sz="2400" b="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Compassion for the Marginalized</a:t>
            </a:r>
          </a:p>
          <a:p>
            <a:pPr marL="182880" indent="-457200">
              <a:spcBef>
                <a:spcPts val="200"/>
              </a:spcBef>
              <a:buFont typeface="Arial"/>
              <a:buChar char="•"/>
            </a:pPr>
            <a:r>
              <a:rPr lang="en-US" sz="2400" b="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Creation Care</a:t>
            </a:r>
          </a:p>
          <a:p>
            <a:pPr marL="182880" indent="-457200">
              <a:spcBef>
                <a:spcPts val="200"/>
              </a:spcBef>
              <a:buFont typeface="Arial"/>
              <a:buChar char="•"/>
            </a:pPr>
            <a:r>
              <a:rPr lang="en-US" sz="2400" b="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Recreational Ministry for Children</a:t>
            </a:r>
          </a:p>
          <a:p>
            <a:pPr marL="182880" indent="-457200">
              <a:spcBef>
                <a:spcPts val="200"/>
              </a:spcBef>
              <a:buFont typeface="Arial"/>
              <a:buChar char="•"/>
            </a:pPr>
            <a:r>
              <a:rPr lang="en-US" sz="2400" b="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Acts of Kindness Leading to Evangelism</a:t>
            </a:r>
          </a:p>
        </p:txBody>
      </p:sp>
    </p:spTree>
    <p:extLst>
      <p:ext uri="{BB962C8B-B14F-4D97-AF65-F5344CB8AC3E}">
        <p14:creationId xmlns:p14="http://schemas.microsoft.com/office/powerpoint/2010/main" val="2885221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98917"/>
            <a:ext cx="7520940" cy="411480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Montserrat" pitchFamily="2" charset="77"/>
                <a:ea typeface="Calibri" charset="0"/>
                <a:cs typeface="Calibri" charset="0"/>
              </a:rPr>
              <a:t>Impact On Our Students – Growing IN: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62797"/>
            <a:ext cx="7772400" cy="2599553"/>
          </a:xfrm>
        </p:spPr>
        <p:txBody>
          <a:bodyPr>
            <a:normAutofit/>
          </a:bodyPr>
          <a:lstStyle/>
          <a:p>
            <a:pPr marL="466344" lvl="1" indent="-457200">
              <a:spcBef>
                <a:spcPts val="2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sz="24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Thankfulness</a:t>
            </a:r>
          </a:p>
          <a:p>
            <a:pPr marL="466344" lvl="1" indent="-457200">
              <a:spcBef>
                <a:spcPts val="2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sz="24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Generosity</a:t>
            </a:r>
          </a:p>
          <a:p>
            <a:pPr marL="466344" lvl="1" indent="-457200">
              <a:spcBef>
                <a:spcPts val="2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sz="24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Prayer</a:t>
            </a:r>
          </a:p>
          <a:p>
            <a:pPr marL="466344" lvl="1" indent="-457200">
              <a:spcBef>
                <a:spcPts val="2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sz="24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Justice</a:t>
            </a:r>
          </a:p>
          <a:p>
            <a:pPr marL="466344" lvl="1" indent="-457200">
              <a:spcBef>
                <a:spcPts val="2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sz="24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Investigation of their strengths</a:t>
            </a:r>
          </a:p>
          <a:p>
            <a:pPr marL="466344" lvl="1" indent="-457200">
              <a:spcBef>
                <a:spcPts val="2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sz="24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Wrestling with current life issues</a:t>
            </a:r>
          </a:p>
        </p:txBody>
      </p:sp>
    </p:spTree>
    <p:extLst>
      <p:ext uri="{BB962C8B-B14F-4D97-AF65-F5344CB8AC3E}">
        <p14:creationId xmlns:p14="http://schemas.microsoft.com/office/powerpoint/2010/main" val="1887401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1950"/>
            <a:ext cx="7520940" cy="411480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Montserrat" pitchFamily="2" charset="77"/>
                <a:ea typeface="Calibri" charset="0"/>
                <a:cs typeface="Calibri" charset="0"/>
              </a:rPr>
              <a:t>Adult Responsibilities (Handouts)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4165092"/>
          </a:xfrm>
        </p:spPr>
        <p:txBody>
          <a:bodyPr>
            <a:noAutofit/>
          </a:bodyPr>
          <a:lstStyle/>
          <a:p>
            <a:pPr>
              <a:buFont typeface="Arial"/>
              <a:buChar char="•"/>
            </a:pPr>
            <a:r>
              <a:rPr lang="en-US" sz="2400" b="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Covenant for Participants</a:t>
            </a:r>
          </a:p>
          <a:p>
            <a:pPr>
              <a:buFont typeface="Arial"/>
              <a:buChar char="•"/>
            </a:pPr>
            <a:r>
              <a:rPr lang="en-US" sz="2400" b="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Adult Responsibilities</a:t>
            </a:r>
          </a:p>
          <a:p>
            <a:pPr>
              <a:buFont typeface="Arial"/>
              <a:buChar char="•"/>
            </a:pPr>
            <a:r>
              <a:rPr lang="en-US" sz="2400" b="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Building Relationships</a:t>
            </a:r>
          </a:p>
          <a:p>
            <a:pPr>
              <a:buFont typeface="Arial"/>
              <a:buChar char="•"/>
            </a:pPr>
            <a:r>
              <a:rPr lang="en-US" sz="2400" b="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Serving Safely </a:t>
            </a:r>
          </a:p>
          <a:p>
            <a:pPr>
              <a:buFont typeface="Arial"/>
              <a:buChar char="•"/>
            </a:pPr>
            <a:r>
              <a:rPr lang="en-US" sz="2400" b="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Leading Small Groups</a:t>
            </a:r>
            <a:r>
              <a:rPr lang="en-US" sz="2400" b="0" i="1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 </a:t>
            </a:r>
            <a:endParaRPr lang="en-US" sz="2400" dirty="0">
              <a:latin typeface="Source Serif Pro" panose="02040603050405020204" pitchFamily="18" charset="0"/>
              <a:ea typeface="Source Serif Pro" panose="02040603050405020204" pitchFamily="18" charset="0"/>
            </a:endParaRPr>
          </a:p>
          <a:p>
            <a:pPr marL="0" indent="0"/>
            <a:endParaRPr lang="en-US" sz="2400" dirty="0">
              <a:latin typeface="Source Serif Pro" panose="02040603050405020204" pitchFamily="18" charset="0"/>
              <a:ea typeface="Source Serif Pro" panose="02040603050405020204" pitchFamily="18" charset="0"/>
            </a:endParaRPr>
          </a:p>
          <a:p>
            <a:pPr marL="0" indent="0"/>
            <a:endParaRPr lang="en-US" sz="2400" dirty="0">
              <a:latin typeface="Source Serif Pro" panose="02040603050405020204" pitchFamily="18" charset="0"/>
              <a:ea typeface="Source Serif Pro" panose="02040603050405020204" pitchFamily="18" charset="0"/>
            </a:endParaRPr>
          </a:p>
          <a:p>
            <a:pPr lvl="1" algn="ctr"/>
            <a:r>
              <a:rPr lang="en-US" sz="20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All of these documents and more can be found in the Digital</a:t>
            </a:r>
            <a:br>
              <a:rPr lang="en-US" sz="20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</a:br>
            <a:r>
              <a:rPr lang="en-US" sz="2000" dirty="0">
                <a:latin typeface="Source Serif Pro" panose="02040603050405020204" pitchFamily="18" charset="0"/>
                <a:ea typeface="Source Serif Pro" panose="02040603050405020204" pitchFamily="18" charset="0"/>
                <a:cs typeface="Calibri" charset="0"/>
              </a:rPr>
              <a:t>Resource Box on the ThereforeGo Ministries website.</a:t>
            </a:r>
            <a:endParaRPr lang="en-US" sz="2400" dirty="0">
              <a:latin typeface="Source Serif Pro" panose="02040603050405020204" pitchFamily="18" charset="0"/>
              <a:ea typeface="Source Serif Pro" panose="02040603050405020204" pitchFamily="18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078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AE8B7BF-84BA-5A49-83B2-D7F23340A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0" y="438150"/>
            <a:ext cx="2266950" cy="994172"/>
          </a:xfrm>
        </p:spPr>
        <p:txBody>
          <a:bodyPr>
            <a:noAutofit/>
          </a:bodyPr>
          <a:lstStyle/>
          <a:p>
            <a:r>
              <a:rPr lang="en-US" sz="7500" b="1" dirty="0">
                <a:solidFill>
                  <a:srgbClr val="55587E"/>
                </a:solidFill>
              </a:rPr>
              <a:t>YOU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8B0099A-63AD-3646-9393-B7D40F15F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0" y="1356122"/>
            <a:ext cx="2266950" cy="2538753"/>
          </a:xfrm>
        </p:spPr>
        <p:txBody>
          <a:bodyPr>
            <a:normAutofit/>
          </a:bodyPr>
          <a:lstStyle/>
          <a:p>
            <a:pPr marL="0" indent="0">
              <a:spcBef>
                <a:spcPts val="75"/>
              </a:spcBef>
            </a:pPr>
            <a:r>
              <a:rPr lang="en-US" sz="4500" dirty="0">
                <a:solidFill>
                  <a:srgbClr val="A2208B"/>
                </a:solidFill>
              </a:rPr>
              <a:t>were </a:t>
            </a:r>
          </a:p>
          <a:p>
            <a:pPr marL="0" indent="0">
              <a:spcBef>
                <a:spcPts val="75"/>
              </a:spcBef>
            </a:pPr>
            <a:r>
              <a:rPr lang="en-US" sz="4500" dirty="0">
                <a:solidFill>
                  <a:srgbClr val="A2208B"/>
                </a:solidFill>
              </a:rPr>
              <a:t>made</a:t>
            </a:r>
          </a:p>
          <a:p>
            <a:pPr marL="0" indent="0">
              <a:spcBef>
                <a:spcPts val="75"/>
              </a:spcBef>
            </a:pPr>
            <a:r>
              <a:rPr lang="en-US" sz="4500" dirty="0">
                <a:solidFill>
                  <a:srgbClr val="A2208B"/>
                </a:solidFill>
              </a:rPr>
              <a:t>for </a:t>
            </a:r>
            <a:r>
              <a:rPr lang="en-US" sz="4500" dirty="0">
                <a:solidFill>
                  <a:srgbClr val="F26E21"/>
                </a:solidFill>
              </a:rPr>
              <a:t>this!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CBCBB9A-7970-3E4B-B9E2-BC805554E87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" y="1123950"/>
            <a:ext cx="5153274" cy="1595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189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305</TotalTime>
  <Words>156</Words>
  <Application>Microsoft Macintosh PowerPoint</Application>
  <PresentationFormat>On-screen Show (16:9)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Franklin Gothic Book</vt:lpstr>
      <vt:lpstr>Franklin Gothic Medium</vt:lpstr>
      <vt:lpstr>Montserrat</vt:lpstr>
      <vt:lpstr>Source Serif Pro</vt:lpstr>
      <vt:lpstr>Wingdings</vt:lpstr>
      <vt:lpstr>Angles</vt:lpstr>
      <vt:lpstr>PowerPoint Presentation</vt:lpstr>
      <vt:lpstr>For more information and details: </vt:lpstr>
      <vt:lpstr>THEREFOREGO Mission Statement</vt:lpstr>
      <vt:lpstr>Serve is structured to emphasize: </vt:lpstr>
      <vt:lpstr>Restoring a Broken World</vt:lpstr>
      <vt:lpstr>Impact On Our Students – Growing IN:</vt:lpstr>
      <vt:lpstr>Adult Responsibilities (Handouts)</vt:lpstr>
      <vt:lpstr>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YOUTHUNLIMITED</dc:title>
  <dc:creator>ebelina</dc:creator>
  <cp:lastModifiedBy>serve@thereforego.com</cp:lastModifiedBy>
  <cp:revision>36</cp:revision>
  <dcterms:created xsi:type="dcterms:W3CDTF">2012-08-16T19:53:38Z</dcterms:created>
  <dcterms:modified xsi:type="dcterms:W3CDTF">2022-10-06T12:59:35Z</dcterms:modified>
</cp:coreProperties>
</file>